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58" r:id="rId2"/>
    <p:sldId id="361" r:id="rId3"/>
    <p:sldId id="363" r:id="rId4"/>
    <p:sldId id="364" r:id="rId5"/>
    <p:sldId id="365" r:id="rId6"/>
    <p:sldId id="366" r:id="rId7"/>
    <p:sldId id="367" r:id="rId8"/>
    <p:sldId id="368" r:id="rId9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851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60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57148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3682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8229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2728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649185"/>
            <a:ext cx="1971675" cy="452777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33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54319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5431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54319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5650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56347"/>
            <a:ext cx="9144000" cy="71706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988379"/>
            <a:ext cx="7886700" cy="880200"/>
          </a:xfrm>
        </p:spPr>
        <p:txBody>
          <a:bodyPr anchor="b">
            <a:noAutofit/>
          </a:bodyPr>
          <a:lstStyle>
            <a:lvl1pPr algn="ctr"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5941467"/>
            <a:ext cx="7886700" cy="40730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293BE7-C57F-4C09-BC97-71646E8FB405}" type="datetimeFigureOut">
              <a:rPr lang="es-CO" smtClean="0"/>
              <a:pPr/>
              <a:t>30/09/2016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21663"/>
            <a:ext cx="30861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5D773F-BC47-4DC1-9176-50F9DA4FC9C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1479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503303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50330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503303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0482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5901588" cy="1325563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none"/>
        </p:style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none"/>
        </p:style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446155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446155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446155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82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4624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4071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4624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0512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7238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80675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56347"/>
            <a:ext cx="9144000" cy="717069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58946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293BE7-C57F-4C09-BC97-71646E8FB405}" type="datetimeFigureOut">
              <a:rPr lang="es-CO" smtClean="0"/>
              <a:pPr/>
              <a:t>30/09/2016</a:t>
            </a:fld>
            <a:endParaRPr lang="es-CO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21663"/>
            <a:ext cx="30861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5D773F-BC47-4DC1-9176-50F9DA4FC9C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4684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85182F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2737" y="164122"/>
            <a:ext cx="7151077" cy="1526567"/>
          </a:xfrm>
        </p:spPr>
        <p:txBody>
          <a:bodyPr>
            <a:normAutofit/>
          </a:bodyPr>
          <a:lstStyle/>
          <a:p>
            <a:r>
              <a:rPr lang="es-CO" sz="2800" dirty="0"/>
              <a:t>SECRETARIA </a:t>
            </a:r>
            <a:r>
              <a:rPr lang="es-CO" sz="2800" dirty="0" smtClean="0"/>
              <a:t/>
            </a:r>
            <a:br>
              <a:rPr lang="es-CO" sz="2800" dirty="0" smtClean="0"/>
            </a:br>
            <a:r>
              <a:rPr lang="es-CO" sz="2800" dirty="0" smtClean="0"/>
              <a:t>DE  </a:t>
            </a:r>
            <a:r>
              <a:rPr lang="es-CO" sz="2800" dirty="0"/>
              <a:t>INFRAESTRUCTURA Y HABITAT</a:t>
            </a: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916974" y="3100911"/>
            <a:ext cx="7151077" cy="1526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85182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s-CO" sz="5700" dirty="0" smtClean="0"/>
              <a:t>DIRECCIÓN DE HÁBITAT</a:t>
            </a:r>
          </a:p>
          <a:p>
            <a:pPr algn="ctr"/>
            <a:endParaRPr lang="es-CO" sz="4000" dirty="0"/>
          </a:p>
          <a:p>
            <a:pPr algn="ctr"/>
            <a:r>
              <a:rPr lang="es-CO" sz="4000" dirty="0" smtClean="0"/>
              <a:t>PROYECTOS EN EJECUCIÓN</a:t>
            </a:r>
            <a:r>
              <a:rPr lang="es-CO" sz="4400" dirty="0" smtClean="0"/>
              <a:t/>
            </a:r>
            <a:br>
              <a:rPr lang="es-CO" sz="4400" dirty="0" smtClean="0"/>
            </a:br>
            <a:endParaRPr lang="es-CO" sz="4400" dirty="0"/>
          </a:p>
        </p:txBody>
      </p:sp>
    </p:spTree>
    <p:extLst>
      <p:ext uri="{BB962C8B-B14F-4D97-AF65-F5344CB8AC3E}">
        <p14:creationId xmlns:p14="http://schemas.microsoft.com/office/powerpoint/2010/main" val="532325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0677" y="212726"/>
            <a:ext cx="6370864" cy="1325563"/>
          </a:xfrm>
        </p:spPr>
        <p:txBody>
          <a:bodyPr>
            <a:normAutofit fontScale="90000"/>
          </a:bodyPr>
          <a:lstStyle/>
          <a:p>
            <a:r>
              <a:rPr lang="es-CO" sz="2800" dirty="0"/>
              <a:t>SECRETARIA </a:t>
            </a:r>
            <a:br>
              <a:rPr lang="es-CO" sz="2800" dirty="0"/>
            </a:br>
            <a:r>
              <a:rPr lang="es-CO" sz="2800" dirty="0"/>
              <a:t>DE  INFRAESTRUCTURA Y HABITAT</a:t>
            </a:r>
            <a:br>
              <a:rPr lang="es-CO" sz="2800" dirty="0"/>
            </a:br>
            <a:r>
              <a:rPr lang="es-CO" sz="2200" dirty="0" smtClean="0"/>
              <a:t>MEJORAMIENTO INTEGRAL DE BARRIOS ESTUDIOS Y DISEÑOS IBAGUE - TOLIMA.</a:t>
            </a:r>
            <a:endParaRPr lang="es-CO" sz="2200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>
          <a:xfrm>
            <a:off x="257453" y="1775435"/>
            <a:ext cx="8655728" cy="1023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s-ES" sz="1600" b="1" u="sng" dirty="0" smtClean="0"/>
              <a:t>CONVENIO Nº 0764  DE 2012</a:t>
            </a:r>
          </a:p>
          <a:p>
            <a:pPr marL="0" indent="0" algn="just">
              <a:buNone/>
            </a:pPr>
            <a:r>
              <a:rPr lang="es-ES" sz="1400" b="1" u="sng" dirty="0" smtClean="0"/>
              <a:t>OBJETO</a:t>
            </a:r>
            <a:r>
              <a:rPr lang="es-ES" sz="1400" b="1" dirty="0"/>
              <a:t>: </a:t>
            </a:r>
            <a:r>
              <a:rPr lang="es-ES" sz="1400" b="1" dirty="0" smtClean="0"/>
              <a:t>“</a:t>
            </a:r>
            <a:r>
              <a:rPr lang="es-CO" sz="1400" dirty="0"/>
              <a:t>AUNAR ESFUERZOS ENTRE EL MINISTERIO DE VIVIENDA, CIUDAD Y TERRITORIO, EL MUNICIPIO DE IBAGUE Y EL DEPARTAMENTO DEL TOLIMA PARA LA EJECUCION DE UN PROYECTO DE MEJORAMIENTO INTEGRAL DE BARRIOS EN SU FASE DE ESTUDIOS Y DISEÑOS DEFINITIVOS EN EL MUNICIPIO DE IBAGUE-TOLIMA"</a:t>
            </a:r>
            <a:endParaRPr lang="es-MX" sz="1200" dirty="0"/>
          </a:p>
        </p:txBody>
      </p:sp>
      <p:sp>
        <p:nvSpPr>
          <p:cNvPr id="6" name="CuadroTexto 10"/>
          <p:cNvSpPr txBox="1"/>
          <p:nvPr/>
        </p:nvSpPr>
        <p:spPr>
          <a:xfrm>
            <a:off x="257453" y="3145757"/>
            <a:ext cx="875759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/>
              <a:t>MEJORAMIENTO INTEGRAL DE BARRIOS EN SU FASE DE ESTUDIOS Y DISEÑOS DEFINITIVOS EN EL MUNICIPIO DE </a:t>
            </a:r>
            <a:r>
              <a:rPr lang="es-CO" b="1" dirty="0" smtClean="0"/>
              <a:t>IBAGUE-TOLIMA</a:t>
            </a:r>
          </a:p>
          <a:p>
            <a:pPr algn="just"/>
            <a:r>
              <a:rPr lang="es-ES" b="1" dirty="0" smtClean="0"/>
              <a:t>ESTADO: </a:t>
            </a:r>
            <a:r>
              <a:rPr lang="es-ES" dirty="0" smtClean="0"/>
              <a:t>100% EJECUTADO</a:t>
            </a:r>
          </a:p>
          <a:p>
            <a:pPr algn="just"/>
            <a:r>
              <a:rPr lang="es-ES" b="1" dirty="0" smtClean="0"/>
              <a:t>VALOR APORTADO POR EL DEPARTAMENTO </a:t>
            </a:r>
          </a:p>
          <a:p>
            <a:pPr algn="just"/>
            <a:r>
              <a:rPr lang="es-MX" dirty="0" smtClean="0"/>
              <a:t>$ 523.593.222.</a:t>
            </a:r>
          </a:p>
          <a:p>
            <a:pPr algn="just"/>
            <a:r>
              <a:rPr lang="es-MX" b="1" dirty="0" smtClean="0"/>
              <a:t>VALORES CANCELADOS: </a:t>
            </a:r>
            <a:r>
              <a:rPr lang="es-MX" dirty="0" smtClean="0"/>
              <a:t>100%</a:t>
            </a:r>
            <a:r>
              <a:rPr lang="es-MX" b="1" dirty="0" smtClean="0"/>
              <a:t> LIQUIDADO</a:t>
            </a:r>
          </a:p>
          <a:p>
            <a:pPr algn="just"/>
            <a:r>
              <a:rPr lang="es-MX" b="1" dirty="0" smtClean="0"/>
              <a:t>NOTA: </a:t>
            </a:r>
            <a:r>
              <a:rPr lang="es-CO" b="1" dirty="0"/>
              <a:t>SALDO NO EJECUTADO A REINTEGRAR LA ALCALDIA DE IBAGUE $16.136.064,00 DE LO CUAL LE CORRESPONDE AL DPTO DEL TOLIMA $1.686.218,6</a:t>
            </a:r>
            <a:r>
              <a:rPr lang="es-MX" b="1" dirty="0" smtClean="0"/>
              <a:t>.</a:t>
            </a:r>
            <a:endParaRPr lang="es-MX" b="1" dirty="0"/>
          </a:p>
          <a:p>
            <a:pPr algn="just"/>
            <a:endParaRPr lang="es-ES" sz="1400" dirty="0" smtClean="0"/>
          </a:p>
        </p:txBody>
      </p:sp>
    </p:spTree>
    <p:extLst>
      <p:ext uri="{BB962C8B-B14F-4D97-AF65-F5344CB8AC3E}">
        <p14:creationId xmlns:p14="http://schemas.microsoft.com/office/powerpoint/2010/main" val="1613173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52835" y="-69238"/>
            <a:ext cx="6585715" cy="1325563"/>
          </a:xfrm>
        </p:spPr>
        <p:txBody>
          <a:bodyPr>
            <a:normAutofit fontScale="90000"/>
          </a:bodyPr>
          <a:lstStyle/>
          <a:p>
            <a:r>
              <a:rPr lang="es-CO" dirty="0"/>
              <a:t>SECRETARIA </a:t>
            </a:r>
            <a:br>
              <a:rPr lang="es-CO" dirty="0"/>
            </a:br>
            <a:r>
              <a:rPr lang="es-CO" dirty="0"/>
              <a:t>DE  INFRAESTRUCTURA Y HÁBITAT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0920" y="896796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85182F"/>
                </a:solidFill>
              </a:rPr>
              <a:t>UNIDADES SANITARIAS – PALOCABILDO - TOLIMA</a:t>
            </a:r>
          </a:p>
          <a:p>
            <a:endParaRPr lang="es-MX" sz="2000" b="1" dirty="0">
              <a:solidFill>
                <a:srgbClr val="85182F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953434" y="3877198"/>
            <a:ext cx="49204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/>
              <a:t>CONSTRUCCIÓN DE 169 UNIDADES SANITARIAS PARA EL SECTOR RURAL DEL MUNICIPIO DE </a:t>
            </a:r>
            <a:r>
              <a:rPr lang="es-ES" b="1" dirty="0" smtClean="0"/>
              <a:t>PALOCABILDO</a:t>
            </a:r>
          </a:p>
          <a:p>
            <a:pPr algn="just"/>
            <a:endParaRPr lang="es-ES" dirty="0"/>
          </a:p>
          <a:p>
            <a:pPr algn="just"/>
            <a:r>
              <a:rPr lang="es-ES" b="1" dirty="0" smtClean="0"/>
              <a:t>ESTADO: </a:t>
            </a:r>
            <a:r>
              <a:rPr lang="es-ES" dirty="0" smtClean="0"/>
              <a:t>65% EJECUTADO (110 UNIDADES)</a:t>
            </a:r>
          </a:p>
          <a:p>
            <a:pPr algn="just"/>
            <a:r>
              <a:rPr lang="es-ES" b="1" dirty="0" smtClean="0"/>
              <a:t>VALOR: </a:t>
            </a:r>
            <a:r>
              <a:rPr lang="es-MX" dirty="0" smtClean="0"/>
              <a:t>$ 812.186.263</a:t>
            </a:r>
            <a:endParaRPr lang="es-MX" dirty="0"/>
          </a:p>
          <a:p>
            <a:pPr algn="just"/>
            <a:r>
              <a:rPr lang="es-ES" b="1" dirty="0" smtClean="0"/>
              <a:t>Nº DE VIVIENDAS: </a:t>
            </a:r>
            <a:r>
              <a:rPr lang="es-ES" dirty="0" smtClean="0"/>
              <a:t>169 UNIDADES</a:t>
            </a:r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86289" y="794166"/>
            <a:ext cx="2596934" cy="3537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ángulo 4"/>
          <p:cNvSpPr/>
          <p:nvPr/>
        </p:nvSpPr>
        <p:spPr>
          <a:xfrm>
            <a:off x="3953435" y="1408683"/>
            <a:ext cx="49285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u="sng" dirty="0" smtClean="0"/>
              <a:t>CONVENIO Nº 0979 DE 2013</a:t>
            </a:r>
          </a:p>
          <a:p>
            <a:pPr algn="just"/>
            <a:endParaRPr lang="es-ES" sz="1200" b="1" u="sng" dirty="0"/>
          </a:p>
          <a:p>
            <a:pPr algn="just"/>
            <a:r>
              <a:rPr lang="es-ES" sz="1200" b="1" u="sng" dirty="0" smtClean="0"/>
              <a:t>OBJETO</a:t>
            </a:r>
            <a:r>
              <a:rPr lang="es-ES" sz="1200" b="1" dirty="0"/>
              <a:t>: “</a:t>
            </a:r>
            <a:r>
              <a:rPr lang="es-ES" sz="1200" dirty="0"/>
              <a:t>AUNAR ESFUERZOS TÉCNICOS, ADMINISTRATIVOS Y FINANCIEROS ENTRE EL DEPARTAMENTO DEL TOLIMA Y EL MUNICIPIO DE PALOCABILDO PARA CONTRATAR LA CONSTRUCCIÓN DE 169 UNIDADES SANITARIAS PARA EL SECTOR RURAL DEL MUNICIPIO DE PALOCABILDO EN  EL DEPARTAMENTO DEL TOLIMA, EN DESARROLLO DEL PROYECTO "CONSTRUCCIÓN , MEJORAMIENTO Y OPTIMIZACIÓN DE VIVIENDA RURAL EN EL DEPARTAMENTO DEL TOLIMA"</a:t>
            </a:r>
            <a:endParaRPr lang="es-MX" sz="12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46" y="3789406"/>
            <a:ext cx="3369276" cy="2475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801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52835" y="-69238"/>
            <a:ext cx="6676333" cy="1325563"/>
          </a:xfrm>
        </p:spPr>
        <p:txBody>
          <a:bodyPr>
            <a:normAutofit fontScale="90000"/>
          </a:bodyPr>
          <a:lstStyle/>
          <a:p>
            <a:r>
              <a:rPr lang="es-CO" dirty="0"/>
              <a:t>SECRETARIA </a:t>
            </a:r>
            <a:br>
              <a:rPr lang="es-CO" dirty="0"/>
            </a:br>
            <a:r>
              <a:rPr lang="es-CO" dirty="0"/>
              <a:t>DE  INFRAESTRUCTURA Y HÁBITAT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0920" y="896796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85182F"/>
                </a:solidFill>
              </a:rPr>
              <a:t>UNIDADES SANITARIAS – CHAPARRAL - TOLIMA</a:t>
            </a:r>
          </a:p>
          <a:p>
            <a:endParaRPr lang="es-MX" sz="2000" b="1" dirty="0">
              <a:solidFill>
                <a:srgbClr val="85182F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095934" y="3924698"/>
            <a:ext cx="49204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/>
              <a:t>CONSTRUCCIÓN DE </a:t>
            </a:r>
            <a:r>
              <a:rPr lang="es-ES" b="1" dirty="0" smtClean="0"/>
              <a:t>90 </a:t>
            </a:r>
            <a:r>
              <a:rPr lang="es-ES" b="1" dirty="0"/>
              <a:t>UNIDADES SANITARIAS PARA EL SECTOR RURAL DEL MUNICIPIO DE </a:t>
            </a:r>
            <a:r>
              <a:rPr lang="es-ES" b="1" dirty="0" smtClean="0"/>
              <a:t>CHAPARRAL – TOLIMA.</a:t>
            </a:r>
          </a:p>
          <a:p>
            <a:pPr algn="just"/>
            <a:endParaRPr lang="es-ES" dirty="0"/>
          </a:p>
          <a:p>
            <a:pPr algn="just"/>
            <a:r>
              <a:rPr lang="es-ES" b="1" dirty="0" smtClean="0"/>
              <a:t>ESTADO: </a:t>
            </a:r>
            <a:r>
              <a:rPr lang="es-ES" dirty="0" smtClean="0"/>
              <a:t>90% EJECUTADO (80 UNIDADES)</a:t>
            </a:r>
          </a:p>
          <a:p>
            <a:pPr algn="just"/>
            <a:r>
              <a:rPr lang="es-ES" b="1" dirty="0" smtClean="0"/>
              <a:t>VALOR: </a:t>
            </a:r>
            <a:r>
              <a:rPr lang="es-MX" dirty="0" smtClean="0"/>
              <a:t>$ 648.000.000</a:t>
            </a:r>
            <a:endParaRPr lang="es-MX" dirty="0"/>
          </a:p>
          <a:p>
            <a:pPr algn="just"/>
            <a:r>
              <a:rPr lang="es-ES" b="1" dirty="0" smtClean="0"/>
              <a:t>Nº DE VIVIENDAS: </a:t>
            </a:r>
            <a:r>
              <a:rPr lang="es-ES" dirty="0" smtClean="0"/>
              <a:t>90 UNIDADES</a:t>
            </a: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4095935" y="1456183"/>
            <a:ext cx="492853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u="sng" dirty="0" smtClean="0"/>
              <a:t>CONVENIO Nº 0719 DE 2015</a:t>
            </a:r>
          </a:p>
          <a:p>
            <a:pPr algn="just"/>
            <a:endParaRPr lang="es-ES" sz="1200" b="1" u="sng" dirty="0"/>
          </a:p>
          <a:p>
            <a:pPr algn="just"/>
            <a:r>
              <a:rPr lang="es-ES" sz="1200" b="1" u="sng" dirty="0" smtClean="0"/>
              <a:t>OBJETO</a:t>
            </a:r>
            <a:r>
              <a:rPr lang="es-ES" sz="1200" b="1" dirty="0"/>
              <a:t>: </a:t>
            </a:r>
            <a:r>
              <a:rPr lang="es-CO" sz="1200" dirty="0" smtClean="0"/>
              <a:t>“</a:t>
            </a:r>
            <a:r>
              <a:rPr lang="es-CO" sz="1200" dirty="0"/>
              <a:t>CONSTRUCCIÓN DE 90 UNIDADES SANITARIAS DENTRO DEL PROYECTO SANEAMIENTO BÁSICO RURAL EN EL MARCO DEL CONTRATO PLAN, SEGÚN CONVENIO SUSCRITO ENTRE EL DEPARTAMENTO DEL TOLIMA Y EL MUNICIPIO DE CHAPARRAL</a:t>
            </a:r>
            <a:r>
              <a:rPr lang="es-CO" sz="1200" dirty="0" smtClean="0"/>
              <a:t>”.</a:t>
            </a:r>
          </a:p>
          <a:p>
            <a:pPr algn="just"/>
            <a:endParaRPr lang="es-CO" sz="1200" dirty="0"/>
          </a:p>
          <a:p>
            <a:pPr algn="just"/>
            <a:r>
              <a:rPr lang="es-CO" sz="1200" dirty="0" smtClean="0"/>
              <a:t>VALOR DEL CONVENIO: $ 720.000.000</a:t>
            </a:r>
          </a:p>
          <a:p>
            <a:pPr algn="just"/>
            <a:r>
              <a:rPr lang="es-CO" sz="1200" dirty="0" smtClean="0"/>
              <a:t>VALOR PAGADO: $ 648.000.000</a:t>
            </a:r>
          </a:p>
          <a:p>
            <a:pPr algn="just"/>
            <a:r>
              <a:rPr lang="es-CO" sz="1200" dirty="0" smtClean="0"/>
              <a:t>SALDO POR PAGAR: 72.000.000</a:t>
            </a:r>
            <a:endParaRPr lang="es-MX" sz="1200" dirty="0"/>
          </a:p>
        </p:txBody>
      </p:sp>
      <p:pic>
        <p:nvPicPr>
          <p:cNvPr id="9" name="Imagen 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9" r="27340" b="19096"/>
          <a:stretch/>
        </p:blipFill>
        <p:spPr bwMode="auto">
          <a:xfrm>
            <a:off x="160920" y="1488911"/>
            <a:ext cx="1995487" cy="1466896"/>
          </a:xfrm>
          <a:prstGeom prst="rect">
            <a:avLst/>
          </a:prstGeom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" r="13923"/>
          <a:stretch/>
        </p:blipFill>
        <p:spPr>
          <a:xfrm>
            <a:off x="160920" y="3093353"/>
            <a:ext cx="2002971" cy="14668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Imagen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7172"/>
          <a:stretch/>
        </p:blipFill>
        <p:spPr>
          <a:xfrm rot="5400000">
            <a:off x="2413262" y="1509588"/>
            <a:ext cx="1466895" cy="142554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5" b="9292"/>
          <a:stretch/>
        </p:blipFill>
        <p:spPr>
          <a:xfrm>
            <a:off x="160921" y="4690984"/>
            <a:ext cx="2012264" cy="156731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70" r="6624"/>
          <a:stretch/>
        </p:blipFill>
        <p:spPr>
          <a:xfrm>
            <a:off x="2433940" y="3093354"/>
            <a:ext cx="1425542" cy="146689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6" r="1814"/>
          <a:stretch/>
        </p:blipFill>
        <p:spPr>
          <a:xfrm>
            <a:off x="2433940" y="4690984"/>
            <a:ext cx="1425542" cy="15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97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52836" y="-69238"/>
            <a:ext cx="6981132" cy="1325563"/>
          </a:xfrm>
        </p:spPr>
        <p:txBody>
          <a:bodyPr>
            <a:normAutofit fontScale="90000"/>
          </a:bodyPr>
          <a:lstStyle/>
          <a:p>
            <a:r>
              <a:rPr lang="es-CO" dirty="0"/>
              <a:t>SECRETARIA </a:t>
            </a:r>
            <a:br>
              <a:rPr lang="es-CO" dirty="0"/>
            </a:br>
            <a:r>
              <a:rPr lang="es-CO" dirty="0"/>
              <a:t>DE  INFRAESTRUCTURA Y HÁBITAT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0920" y="896796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85182F"/>
                </a:solidFill>
              </a:rPr>
              <a:t>UNIDADES SANITARIAS – RIOBLANCO ( PUERTO SALDAÑA)</a:t>
            </a:r>
          </a:p>
          <a:p>
            <a:endParaRPr lang="es-MX" sz="2000" b="1" dirty="0">
              <a:solidFill>
                <a:srgbClr val="85182F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817397" y="2583337"/>
            <a:ext cx="50564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/>
              <a:t>CONSTRUCCIÓN DE </a:t>
            </a:r>
            <a:r>
              <a:rPr lang="es-ES" b="1" dirty="0" smtClean="0"/>
              <a:t>66 MEJORAMIENTOS DE VIVIENDAS PARA EL CENTRO POBLADO DE PUERTO SALDAÑA.</a:t>
            </a:r>
          </a:p>
          <a:p>
            <a:pPr algn="just"/>
            <a:endParaRPr lang="es-ES" dirty="0"/>
          </a:p>
          <a:p>
            <a:pPr algn="just"/>
            <a:r>
              <a:rPr lang="es-ES" b="1" dirty="0" smtClean="0"/>
              <a:t>ESTADO: </a:t>
            </a:r>
            <a:r>
              <a:rPr lang="es-ES" dirty="0" smtClean="0"/>
              <a:t>2% EJECUTADO (PROCESO CONTRACTUAL )</a:t>
            </a:r>
          </a:p>
          <a:p>
            <a:pPr algn="just"/>
            <a:r>
              <a:rPr lang="es-ES" b="1" dirty="0" smtClean="0"/>
              <a:t>VALOR: </a:t>
            </a:r>
            <a:r>
              <a:rPr lang="es-MX" dirty="0" smtClean="0"/>
              <a:t>$ 649.600.767,10</a:t>
            </a:r>
            <a:endParaRPr lang="es-MX" dirty="0"/>
          </a:p>
          <a:p>
            <a:pPr algn="just"/>
            <a:r>
              <a:rPr lang="es-ES" b="1" dirty="0" smtClean="0"/>
              <a:t>Nº DE VIVIENDAS: </a:t>
            </a:r>
            <a:r>
              <a:rPr lang="es-ES" dirty="0" smtClean="0"/>
              <a:t>66 UNIDADES</a:t>
            </a: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3817397" y="1408683"/>
            <a:ext cx="50645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u="sng" dirty="0" smtClean="0"/>
              <a:t>CONVENIO Nº 0734 DE 2016</a:t>
            </a:r>
          </a:p>
          <a:p>
            <a:pPr algn="just"/>
            <a:endParaRPr lang="es-ES" sz="1200" b="1" u="sng" dirty="0"/>
          </a:p>
          <a:p>
            <a:pPr algn="just"/>
            <a:r>
              <a:rPr lang="es-ES" sz="1200" b="1" u="sng" dirty="0" smtClean="0"/>
              <a:t>OBJETO</a:t>
            </a:r>
            <a:r>
              <a:rPr lang="es-ES" sz="1200" b="1" dirty="0"/>
              <a:t>: </a:t>
            </a:r>
            <a:r>
              <a:rPr lang="es-CO" sz="1200" b="1" i="1" dirty="0" smtClean="0"/>
              <a:t>“CONSTRUCCIÓN DE SESENTA Y SEIS Y SEIS MEJORAMIENTOS (66) DE VIVIENDA EN EL CENTRO POBLADO PUERTO SALDAÑA DEL MUNICIPIO DE RIO BLANCO – TOLIMA”. </a:t>
            </a:r>
            <a:endParaRPr lang="es-MX" sz="1200" b="1" dirty="0"/>
          </a:p>
        </p:txBody>
      </p:sp>
      <p:pic>
        <p:nvPicPr>
          <p:cNvPr id="9" name="Imagen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78" y="1604682"/>
            <a:ext cx="3511719" cy="213281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10" name="Imagen 9" descr="DSC0670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75"/>
          <a:stretch>
            <a:fillRect/>
          </a:stretch>
        </p:blipFill>
        <p:spPr bwMode="auto">
          <a:xfrm>
            <a:off x="375987" y="3880580"/>
            <a:ext cx="3441409" cy="1996437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7" t="15032" r="32018" b="14524"/>
          <a:stretch/>
        </p:blipFill>
        <p:spPr>
          <a:xfrm rot="5400000">
            <a:off x="7055435" y="4353632"/>
            <a:ext cx="2205599" cy="1703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112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52836" y="-69238"/>
            <a:ext cx="6676332" cy="1325563"/>
          </a:xfrm>
        </p:spPr>
        <p:txBody>
          <a:bodyPr>
            <a:normAutofit fontScale="90000"/>
          </a:bodyPr>
          <a:lstStyle/>
          <a:p>
            <a:r>
              <a:rPr lang="es-CO" dirty="0"/>
              <a:t>SECRETARIA </a:t>
            </a:r>
            <a:br>
              <a:rPr lang="es-CO" dirty="0"/>
            </a:br>
            <a:r>
              <a:rPr lang="es-CO" dirty="0"/>
              <a:t>DE  INFRAESTRUCTURA Y HÁBITAT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0920" y="896796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85182F"/>
                </a:solidFill>
              </a:rPr>
              <a:t>VIVIENDA NUEVA – CAFASUR- ESPINAL - TOLIMA</a:t>
            </a:r>
          </a:p>
          <a:p>
            <a:endParaRPr lang="es-MX" sz="2000" b="1" dirty="0">
              <a:solidFill>
                <a:srgbClr val="85182F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055973" y="3165058"/>
            <a:ext cx="492045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/>
              <a:t>ESTADO: </a:t>
            </a:r>
            <a:r>
              <a:rPr lang="es-ES" sz="1600" dirty="0" smtClean="0"/>
              <a:t>Actualmente se encuentra en un 100% de ejecución. Pendiente aun el pago del 10% final con </a:t>
            </a:r>
            <a:r>
              <a:rPr lang="es-MX" sz="1600" dirty="0" smtClean="0"/>
              <a:t>la entrega de las legalizaciones de escrituración. Y ACTA DE LIQUIDACION.  PENDIENTE </a:t>
            </a:r>
            <a:r>
              <a:rPr lang="es-MX" sz="1600" dirty="0"/>
              <a:t>PARA EL MES DE OCTUBRE DE 2016</a:t>
            </a:r>
            <a:r>
              <a:rPr lang="es-MX" sz="1600" dirty="0" smtClean="0"/>
              <a:t>.</a:t>
            </a:r>
            <a:endParaRPr lang="es-ES" dirty="0" smtClean="0"/>
          </a:p>
          <a:p>
            <a:r>
              <a:rPr lang="es-ES" b="1" dirty="0" smtClean="0"/>
              <a:t>VALOR OBRA 		: </a:t>
            </a:r>
            <a:r>
              <a:rPr lang="es-MX" b="1" dirty="0" smtClean="0"/>
              <a:t>$ 459.076.659,79</a:t>
            </a:r>
          </a:p>
          <a:p>
            <a:r>
              <a:rPr lang="es-MX" b="1" dirty="0" smtClean="0"/>
              <a:t>VALOR INTERVENTORIA	: $  14.059..200,00</a:t>
            </a:r>
            <a:endParaRPr lang="es-MX" b="1" dirty="0"/>
          </a:p>
          <a:p>
            <a:pPr algn="just"/>
            <a:r>
              <a:rPr lang="es-ES" b="1" dirty="0" smtClean="0"/>
              <a:t>PLAZO			:  	447 DÍAS</a:t>
            </a:r>
            <a:endParaRPr lang="es-ES" b="1" dirty="0"/>
          </a:p>
        </p:txBody>
      </p:sp>
      <p:sp>
        <p:nvSpPr>
          <p:cNvPr id="5" name="Rectángulo 4"/>
          <p:cNvSpPr/>
          <p:nvPr/>
        </p:nvSpPr>
        <p:spPr>
          <a:xfrm>
            <a:off x="3953435" y="1487690"/>
            <a:ext cx="492853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u="sng" dirty="0" smtClean="0"/>
              <a:t>CONTRATO Nº 0980 DE 2013</a:t>
            </a:r>
          </a:p>
          <a:p>
            <a:pPr algn="just"/>
            <a:r>
              <a:rPr lang="es-ES" b="1" u="sng" dirty="0"/>
              <a:t>CONTRATO Nº </a:t>
            </a:r>
            <a:r>
              <a:rPr lang="es-ES" b="1" u="sng" dirty="0" smtClean="0"/>
              <a:t>0983 </a:t>
            </a:r>
            <a:r>
              <a:rPr lang="es-ES" b="1" u="sng" dirty="0"/>
              <a:t>DE 2013</a:t>
            </a:r>
          </a:p>
          <a:p>
            <a:pPr algn="just"/>
            <a:endParaRPr lang="es-ES" sz="1400" b="1" u="sng" dirty="0"/>
          </a:p>
          <a:p>
            <a:pPr algn="just"/>
            <a:r>
              <a:rPr lang="es-MX" sz="1600" b="1" u="sng" dirty="0"/>
              <a:t>OBJETO: "CONSTRUCCIÓN DE 20 VIVIENDAS EN SITIO PROPIO NUCLEADO URBANIZACIÓN CIUDADELA CAFASUR ESPINAL- TOLIMA</a:t>
            </a:r>
            <a:r>
              <a:rPr lang="es-MX" sz="1600" b="1" u="sng" dirty="0" smtClean="0"/>
              <a:t>".</a:t>
            </a:r>
            <a:endParaRPr lang="es-MX" sz="1400" dirty="0"/>
          </a:p>
        </p:txBody>
      </p:sp>
      <p:sp>
        <p:nvSpPr>
          <p:cNvPr id="2" name="Rectángulo 1"/>
          <p:cNvSpPr/>
          <p:nvPr/>
        </p:nvSpPr>
        <p:spPr>
          <a:xfrm>
            <a:off x="169004" y="5571829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/>
              <a:t>CONSTRUCCION E INTERVENTORIA 20 UNIDADES DE VIVIENDA EN SITIO PROPIO NUCLEADO – CAFASUR – ESPINAL TOLIMA.</a:t>
            </a:r>
            <a:endParaRPr lang="es-ES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07" y="1296012"/>
            <a:ext cx="3506679" cy="191770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07" y="3253404"/>
            <a:ext cx="3506679" cy="214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0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52835" y="-69238"/>
            <a:ext cx="6717521" cy="1325563"/>
          </a:xfrm>
        </p:spPr>
        <p:txBody>
          <a:bodyPr>
            <a:normAutofit fontScale="90000"/>
          </a:bodyPr>
          <a:lstStyle/>
          <a:p>
            <a:r>
              <a:rPr lang="es-CO" dirty="0"/>
              <a:t>SECRETARIA </a:t>
            </a:r>
            <a:br>
              <a:rPr lang="es-CO" dirty="0"/>
            </a:br>
            <a:r>
              <a:rPr lang="es-CO" dirty="0"/>
              <a:t>DE  INFRAESTRUCTURA Y HÁBITAT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0920" y="896796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85182F"/>
                </a:solidFill>
              </a:rPr>
              <a:t>VIVIENDA NUEVA – CIUDADELA - MARIQUITA - TOLIMA</a:t>
            </a:r>
          </a:p>
          <a:p>
            <a:endParaRPr lang="es-MX" sz="2000" b="1" dirty="0">
              <a:solidFill>
                <a:srgbClr val="85182F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055973" y="3049653"/>
            <a:ext cx="492045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/>
              <a:t>ESTADO		: </a:t>
            </a:r>
            <a:r>
              <a:rPr lang="es-ES" sz="1600" dirty="0" smtClean="0"/>
              <a:t>Actualmente se encuentra en un 85% de ejecución</a:t>
            </a:r>
            <a:r>
              <a:rPr lang="es-MX" sz="1600" dirty="0" smtClean="0"/>
              <a:t>. PENDIENTE FINALIZACION PARA </a:t>
            </a:r>
            <a:r>
              <a:rPr lang="es-MX" sz="1600" dirty="0"/>
              <a:t>EL MES DE </a:t>
            </a:r>
            <a:r>
              <a:rPr lang="es-MX" sz="1600" dirty="0" smtClean="0"/>
              <a:t>DICIEMBRE </a:t>
            </a:r>
            <a:r>
              <a:rPr lang="es-MX" sz="1600" dirty="0"/>
              <a:t>DE 2016.</a:t>
            </a:r>
            <a:endParaRPr lang="es-ES" sz="1600" dirty="0" smtClean="0"/>
          </a:p>
          <a:p>
            <a:pPr algn="just"/>
            <a:endParaRPr lang="es-ES" dirty="0" smtClean="0"/>
          </a:p>
          <a:p>
            <a:r>
              <a:rPr lang="es-ES" b="1" dirty="0" smtClean="0"/>
              <a:t>VALOR OBRA		: </a:t>
            </a:r>
            <a:r>
              <a:rPr lang="es-MX" b="1" dirty="0" smtClean="0"/>
              <a:t>$ 670.735.297,89</a:t>
            </a:r>
          </a:p>
          <a:p>
            <a:r>
              <a:rPr lang="es-MX" b="1" dirty="0"/>
              <a:t>VALOR INTERVENTORIA</a:t>
            </a:r>
            <a:r>
              <a:rPr lang="es-MX" b="1" dirty="0" smtClean="0"/>
              <a:t>	: $   18.745.600,00 	</a:t>
            </a:r>
            <a:endParaRPr lang="es-MX" b="1" dirty="0"/>
          </a:p>
          <a:p>
            <a:r>
              <a:rPr lang="es-ES" b="1" dirty="0" smtClean="0"/>
              <a:t>PLAZO			:  	380 DÍAS</a:t>
            </a:r>
            <a:endParaRPr lang="es-ES" b="1" dirty="0"/>
          </a:p>
        </p:txBody>
      </p:sp>
      <p:sp>
        <p:nvSpPr>
          <p:cNvPr id="5" name="Rectángulo 4"/>
          <p:cNvSpPr/>
          <p:nvPr/>
        </p:nvSpPr>
        <p:spPr>
          <a:xfrm>
            <a:off x="3953435" y="1487690"/>
            <a:ext cx="492853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u="sng" dirty="0" smtClean="0"/>
              <a:t>CONTRATO Nº 0801 DE 2013</a:t>
            </a:r>
          </a:p>
          <a:p>
            <a:pPr algn="just"/>
            <a:r>
              <a:rPr lang="es-ES" b="1" u="sng" dirty="0"/>
              <a:t>CONTRATO Nº </a:t>
            </a:r>
            <a:r>
              <a:rPr lang="es-ES" b="1" u="sng" dirty="0" smtClean="0"/>
              <a:t>0855 </a:t>
            </a:r>
            <a:r>
              <a:rPr lang="es-ES" b="1" u="sng" dirty="0"/>
              <a:t>DE 2013</a:t>
            </a:r>
          </a:p>
          <a:p>
            <a:pPr algn="just"/>
            <a:endParaRPr lang="es-ES" sz="1400" b="1" u="sng" dirty="0"/>
          </a:p>
          <a:p>
            <a:pPr algn="just"/>
            <a:r>
              <a:rPr lang="es-MX" sz="1600" b="1" u="sng" dirty="0"/>
              <a:t>OBJETO: "CONSTRUCCIÓN DE 33 VIVIENDAS EN SITIO PROPIO NUCLEADO CIUDADELA COMUNITARIA MARIQUITA TOLIMA".</a:t>
            </a:r>
            <a:endParaRPr lang="es-MX" sz="1400" dirty="0"/>
          </a:p>
        </p:txBody>
      </p:sp>
      <p:sp>
        <p:nvSpPr>
          <p:cNvPr id="2" name="Rectángulo 1"/>
          <p:cNvSpPr/>
          <p:nvPr/>
        </p:nvSpPr>
        <p:spPr>
          <a:xfrm>
            <a:off x="169004" y="5412027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/>
              <a:t>CONSTRUCCION E INTERVENTORIA 33 UNIDADES DE VIVIENDA EN SITIO PROPIO NUCLEADO – CIUDADELA COMUNITARIA – MARIQUITA -  TOLIMA.</a:t>
            </a:r>
            <a:endParaRPr lang="es-ES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97" y="1301444"/>
            <a:ext cx="3715422" cy="188302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98" y="3444044"/>
            <a:ext cx="3707338" cy="186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71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52836" y="-69238"/>
            <a:ext cx="6766948" cy="1325563"/>
          </a:xfrm>
        </p:spPr>
        <p:txBody>
          <a:bodyPr>
            <a:normAutofit fontScale="90000"/>
          </a:bodyPr>
          <a:lstStyle/>
          <a:p>
            <a:r>
              <a:rPr lang="es-CO" dirty="0"/>
              <a:t>SECRETARIA </a:t>
            </a:r>
            <a:br>
              <a:rPr lang="es-CO" dirty="0"/>
            </a:br>
            <a:r>
              <a:rPr lang="es-CO" dirty="0"/>
              <a:t>DE  INFRAESTRUCTURA Y HÁBITAT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0920" y="896796"/>
            <a:ext cx="6594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85182F"/>
                </a:solidFill>
              </a:rPr>
              <a:t>MEJORAMIENTO DE VIVIENDA, MUNICIPIOS IBAGUÉ, </a:t>
            </a:r>
            <a:r>
              <a:rPr lang="es-MX" sz="2000" b="1" dirty="0" err="1" smtClean="0">
                <a:solidFill>
                  <a:srgbClr val="85182F"/>
                </a:solidFill>
              </a:rPr>
              <a:t>NATAGAIMA</a:t>
            </a:r>
            <a:r>
              <a:rPr lang="es-MX" sz="2000" b="1" dirty="0" smtClean="0">
                <a:solidFill>
                  <a:srgbClr val="85182F"/>
                </a:solidFill>
              </a:rPr>
              <a:t> Y PLANADAS</a:t>
            </a:r>
            <a:endParaRPr lang="es-MX" sz="2000" b="1" dirty="0">
              <a:solidFill>
                <a:srgbClr val="85182F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961519" y="2701541"/>
            <a:ext cx="49204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/>
              <a:t>MEJORAMIENTO DE VIVIENDA MUNICIPIOS DE </a:t>
            </a:r>
            <a:r>
              <a:rPr lang="es-ES" b="1" dirty="0" err="1" smtClean="0"/>
              <a:t>IBAGUE</a:t>
            </a:r>
            <a:r>
              <a:rPr lang="es-ES" b="1" dirty="0" smtClean="0"/>
              <a:t>, </a:t>
            </a:r>
            <a:r>
              <a:rPr lang="es-ES" b="1" dirty="0" err="1" smtClean="0"/>
              <a:t>NATAGAIMA</a:t>
            </a:r>
            <a:r>
              <a:rPr lang="es-ES" b="1" dirty="0" smtClean="0"/>
              <a:t> Y PLANADAS</a:t>
            </a:r>
          </a:p>
          <a:p>
            <a:pPr algn="just"/>
            <a:endParaRPr lang="es-ES" dirty="0"/>
          </a:p>
          <a:p>
            <a:pPr algn="just"/>
            <a:r>
              <a:rPr lang="es-ES" b="1" dirty="0" smtClean="0"/>
              <a:t>ESTADO: </a:t>
            </a:r>
            <a:r>
              <a:rPr lang="es-ES" dirty="0" smtClean="0"/>
              <a:t>SIN INICIAR </a:t>
            </a:r>
          </a:p>
          <a:p>
            <a:pPr algn="just"/>
            <a:r>
              <a:rPr lang="es-ES" b="1" dirty="0" smtClean="0"/>
              <a:t>VALOR: </a:t>
            </a:r>
            <a:r>
              <a:rPr lang="es-MX" dirty="0" smtClean="0"/>
              <a:t>$ 594.999.527</a:t>
            </a:r>
            <a:endParaRPr lang="es-MX" dirty="0"/>
          </a:p>
          <a:p>
            <a:pPr algn="just"/>
            <a:r>
              <a:rPr lang="es-ES" b="1" dirty="0" smtClean="0"/>
              <a:t>Nº DE VIVIENDAS: </a:t>
            </a:r>
            <a:r>
              <a:rPr lang="es-ES" dirty="0" smtClean="0"/>
              <a:t>84 UNIDADES</a:t>
            </a: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3953435" y="1408683"/>
            <a:ext cx="49285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u="sng" dirty="0" smtClean="0"/>
              <a:t>CONVENIO Nº 312 DE 2013</a:t>
            </a:r>
          </a:p>
          <a:p>
            <a:pPr algn="just"/>
            <a:endParaRPr lang="es-ES" sz="1200" b="1" u="sng" dirty="0"/>
          </a:p>
          <a:p>
            <a:pPr algn="just"/>
            <a:r>
              <a:rPr lang="es-ES" sz="1200" b="1" u="sng" dirty="0" smtClean="0"/>
              <a:t>OBJETO</a:t>
            </a:r>
            <a:r>
              <a:rPr lang="es-ES" sz="1200" b="1" dirty="0"/>
              <a:t>: </a:t>
            </a:r>
            <a:r>
              <a:rPr lang="es-ES" sz="1200" b="1" dirty="0" smtClean="0"/>
              <a:t>“</a:t>
            </a:r>
            <a:r>
              <a:rPr lang="es-CO" sz="1200" dirty="0"/>
              <a:t>Convenio no. 312 de 2013, suscrito entre el  departamento administrativo para la Prosperidad Social - Fondo de Inversión para la Paz-</a:t>
            </a:r>
            <a:r>
              <a:rPr lang="es-CO" sz="1200" dirty="0" err="1"/>
              <a:t>DPS</a:t>
            </a:r>
            <a:r>
              <a:rPr lang="es-CO" sz="1200" dirty="0"/>
              <a:t>-</a:t>
            </a:r>
            <a:r>
              <a:rPr lang="es-CO" sz="1200" dirty="0" err="1"/>
              <a:t>FIP</a:t>
            </a:r>
            <a:r>
              <a:rPr lang="es-CO" sz="1200" dirty="0"/>
              <a:t>, el Departamento de Tolima y el Municipio de Planadas - Tolima.</a:t>
            </a:r>
            <a:r>
              <a:rPr lang="es-ES" sz="1200" dirty="0" smtClean="0"/>
              <a:t>"</a:t>
            </a:r>
            <a:endParaRPr lang="es-MX" sz="1200" dirty="0"/>
          </a:p>
        </p:txBody>
      </p:sp>
      <p:sp>
        <p:nvSpPr>
          <p:cNvPr id="2" name="1 CuadroTexto"/>
          <p:cNvSpPr txBox="1"/>
          <p:nvPr/>
        </p:nvSpPr>
        <p:spPr>
          <a:xfrm>
            <a:off x="4040777" y="4659086"/>
            <a:ext cx="48331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CONSTRUCCIÓN DE POLIDEPORTIVO EN BILBAO- PLANADAS</a:t>
            </a:r>
          </a:p>
          <a:p>
            <a:endParaRPr lang="es-CO" b="1" dirty="0" smtClean="0"/>
          </a:p>
          <a:p>
            <a:r>
              <a:rPr lang="es-CO" b="1" dirty="0" smtClean="0"/>
              <a:t>VALOR: </a:t>
            </a:r>
            <a:r>
              <a:rPr lang="es-CO" dirty="0" smtClean="0"/>
              <a:t>$</a:t>
            </a:r>
            <a:r>
              <a:rPr lang="es-CO" b="1" dirty="0" smtClean="0"/>
              <a:t> </a:t>
            </a:r>
            <a:r>
              <a:rPr lang="es-CO" dirty="0" smtClean="0"/>
              <a:t>510.428.186</a:t>
            </a:r>
          </a:p>
          <a:p>
            <a:r>
              <a:rPr lang="es-CO" b="1" dirty="0" smtClean="0"/>
              <a:t>TOTAL: </a:t>
            </a:r>
            <a:r>
              <a:rPr lang="es-CO" dirty="0" smtClean="0"/>
              <a:t>$ 1.105.427.713</a:t>
            </a:r>
            <a:endParaRPr lang="es-C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30" y="4143632"/>
            <a:ext cx="3032997" cy="2175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30" y="1604682"/>
            <a:ext cx="3032997" cy="242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58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4383</TotalTime>
  <Words>649</Words>
  <Application>Microsoft Office PowerPoint</Application>
  <PresentationFormat>Presentación en pantalla (4:3)</PresentationFormat>
  <Paragraphs>84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Calibri</vt:lpstr>
      <vt:lpstr>Tema de Office</vt:lpstr>
      <vt:lpstr>SECRETARIA  DE  INFRAESTRUCTURA Y HABITAT </vt:lpstr>
      <vt:lpstr>SECRETARIA  DE  INFRAESTRUCTURA Y HABITAT MEJORAMIENTO INTEGRAL DE BARRIOS ESTUDIOS Y DISEÑOS IBAGUE - TOLIMA.</vt:lpstr>
      <vt:lpstr>SECRETARIA  DE  INFRAESTRUCTURA Y HÁBITAT</vt:lpstr>
      <vt:lpstr>SECRETARIA  DE  INFRAESTRUCTURA Y HÁBITAT</vt:lpstr>
      <vt:lpstr>SECRETARIA  DE  INFRAESTRUCTURA Y HÁBITAT</vt:lpstr>
      <vt:lpstr>SECRETARIA  DE  INFRAESTRUCTURA Y HÁBITAT</vt:lpstr>
      <vt:lpstr>SECRETARIA  DE  INFRAESTRUCTURA Y HÁBITAT</vt:lpstr>
      <vt:lpstr>SECRETARIA  DE  INFRAESTRUCTURA Y HÁBITAT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GOLDEN</dc:creator>
  <cp:lastModifiedBy>1</cp:lastModifiedBy>
  <cp:revision>217</cp:revision>
  <cp:lastPrinted>2016-09-21T15:30:06Z</cp:lastPrinted>
  <dcterms:created xsi:type="dcterms:W3CDTF">2016-01-11T23:46:43Z</dcterms:created>
  <dcterms:modified xsi:type="dcterms:W3CDTF">2016-09-30T13:11:50Z</dcterms:modified>
</cp:coreProperties>
</file>